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Pacifico"/>
      <p:regular r:id="rId20"/>
    </p:embeddedFont>
    <p:embeddedFont>
      <p:font typeface="EB Garamond"/>
      <p:regular r:id="rId21"/>
      <p:bold r:id="rId22"/>
      <p:italic r:id="rId23"/>
      <p:boldItalic r:id="rId24"/>
    </p:embeddedFont>
    <p:embeddedFont>
      <p:font typeface="Old Standard TT"/>
      <p:regular r:id="rId25"/>
      <p:bold r:id="rId26"/>
      <p:italic r:id="rId27"/>
    </p:embeddedFont>
    <p:embeddedFont>
      <p:font typeface="Dancing Script"/>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acifico-regular.fntdata"/><Relationship Id="rId22" Type="http://schemas.openxmlformats.org/officeDocument/2006/relationships/font" Target="fonts/EBGaramond-bold.fntdata"/><Relationship Id="rId21" Type="http://schemas.openxmlformats.org/officeDocument/2006/relationships/font" Target="fonts/EBGaramond-regular.fntdata"/><Relationship Id="rId24" Type="http://schemas.openxmlformats.org/officeDocument/2006/relationships/font" Target="fonts/EBGaramond-boldItalic.fntdata"/><Relationship Id="rId23" Type="http://schemas.openxmlformats.org/officeDocument/2006/relationships/font" Target="fonts/EBGaramon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ldStandardTT-bold.fntdata"/><Relationship Id="rId25" Type="http://schemas.openxmlformats.org/officeDocument/2006/relationships/font" Target="fonts/OldStandardTT-regular.fntdata"/><Relationship Id="rId28" Type="http://schemas.openxmlformats.org/officeDocument/2006/relationships/font" Target="fonts/DancingScript-regular.fntdata"/><Relationship Id="rId27"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ancingScript-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c6b95409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c6b95409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c5942c2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c5942c2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c5942c2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c5942c2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c5942c246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c5942c246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c5942c246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c5942c246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c5942c24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c5942c24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c5942c246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c5942c24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c5942c246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c5942c246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c5e99c1b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c5e99c1b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624950" y="391997"/>
            <a:ext cx="8222100" cy="83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es-419">
                <a:latin typeface="Dancing Script"/>
                <a:ea typeface="Dancing Script"/>
                <a:cs typeface="Dancing Script"/>
                <a:sym typeface="Dancing Script"/>
              </a:rPr>
              <a:t>El Naturalismo en el siglo XIX</a:t>
            </a:r>
            <a:endParaRPr b="1" i="1">
              <a:latin typeface="Dancing Script"/>
              <a:ea typeface="Dancing Script"/>
              <a:cs typeface="Dancing Script"/>
              <a:sym typeface="Dancing Script"/>
            </a:endParaRPr>
          </a:p>
        </p:txBody>
      </p:sp>
      <p:pic>
        <p:nvPicPr>
          <p:cNvPr id="86" name="Google Shape;86;p13"/>
          <p:cNvPicPr preferRelativeResize="0"/>
          <p:nvPr/>
        </p:nvPicPr>
        <p:blipFill>
          <a:blip r:embed="rId3">
            <a:alphaModFix/>
          </a:blip>
          <a:stretch>
            <a:fillRect/>
          </a:stretch>
        </p:blipFill>
        <p:spPr>
          <a:xfrm>
            <a:off x="624950" y="1981225"/>
            <a:ext cx="2694250" cy="2171700"/>
          </a:xfrm>
          <a:prstGeom prst="rect">
            <a:avLst/>
          </a:prstGeom>
          <a:noFill/>
          <a:ln>
            <a:noFill/>
          </a:ln>
        </p:spPr>
      </p:pic>
      <p:pic>
        <p:nvPicPr>
          <p:cNvPr id="87" name="Google Shape;87;p13"/>
          <p:cNvPicPr preferRelativeResize="0"/>
          <p:nvPr/>
        </p:nvPicPr>
        <p:blipFill>
          <a:blip r:embed="rId4">
            <a:alphaModFix/>
          </a:blip>
          <a:stretch>
            <a:fillRect/>
          </a:stretch>
        </p:blipFill>
        <p:spPr>
          <a:xfrm>
            <a:off x="6379000" y="1947875"/>
            <a:ext cx="2095500" cy="2238375"/>
          </a:xfrm>
          <a:prstGeom prst="rect">
            <a:avLst/>
          </a:prstGeom>
          <a:noFill/>
          <a:ln>
            <a:noFill/>
          </a:ln>
        </p:spPr>
      </p:pic>
      <p:pic>
        <p:nvPicPr>
          <p:cNvPr id="88" name="Google Shape;88;p13"/>
          <p:cNvPicPr preferRelativeResize="0"/>
          <p:nvPr/>
        </p:nvPicPr>
        <p:blipFill>
          <a:blip r:embed="rId5">
            <a:alphaModFix/>
          </a:blip>
          <a:stretch>
            <a:fillRect/>
          </a:stretch>
        </p:blipFill>
        <p:spPr>
          <a:xfrm>
            <a:off x="3801350" y="2014550"/>
            <a:ext cx="2095500" cy="217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2"/>
          <p:cNvSpPr txBox="1"/>
          <p:nvPr>
            <p:ph type="title"/>
          </p:nvPr>
        </p:nvSpPr>
        <p:spPr>
          <a:xfrm>
            <a:off x="623400" y="0"/>
            <a:ext cx="8520600" cy="993900"/>
          </a:xfrm>
          <a:prstGeom prst="rect">
            <a:avLst/>
          </a:prstGeom>
          <a:solidFill>
            <a:srgbClr val="00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s-419">
                <a:solidFill>
                  <a:srgbClr val="00FF00"/>
                </a:solidFill>
              </a:rPr>
              <a:t>Trabajo Realizado </a:t>
            </a:r>
            <a:endParaRPr b="1">
              <a:solidFill>
                <a:srgbClr val="00FF00"/>
              </a:solidFill>
            </a:endParaRPr>
          </a:p>
          <a:p>
            <a:pPr indent="0" lvl="0" marL="0" rtl="0" algn="ctr">
              <a:spcBef>
                <a:spcPts val="0"/>
              </a:spcBef>
              <a:spcAft>
                <a:spcPts val="0"/>
              </a:spcAft>
              <a:buNone/>
            </a:pPr>
            <a:r>
              <a:rPr b="1" lang="es-419">
                <a:solidFill>
                  <a:srgbClr val="FF0000"/>
                </a:solidFill>
              </a:rPr>
              <a:t>Jesús González Esquinas</a:t>
            </a:r>
            <a:endParaRPr b="1">
              <a:solidFill>
                <a:srgbClr val="FF0000"/>
              </a:solidFill>
            </a:endParaRPr>
          </a:p>
        </p:txBody>
      </p:sp>
      <p:sp>
        <p:nvSpPr>
          <p:cNvPr id="154" name="Google Shape;154;p22"/>
          <p:cNvSpPr txBox="1"/>
          <p:nvPr/>
        </p:nvSpPr>
        <p:spPr>
          <a:xfrm>
            <a:off x="7211650" y="4190000"/>
            <a:ext cx="1665300" cy="6078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419">
                <a:latin typeface="Old Standard TT"/>
                <a:ea typeface="Old Standard TT"/>
                <a:cs typeface="Old Standard TT"/>
                <a:sym typeface="Old Standard TT"/>
              </a:rPr>
              <a:t>2ºF.P.B. Servicios Administrativos</a:t>
            </a:r>
            <a:endParaRPr>
              <a:latin typeface="Roboto"/>
              <a:ea typeface="Roboto"/>
              <a:cs typeface="Roboto"/>
              <a:sym typeface="Roboto"/>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311700" y="410000"/>
            <a:ext cx="8520600" cy="607800"/>
          </a:xfrm>
          <a:prstGeom prst="rect">
            <a:avLst/>
          </a:prstGeom>
          <a:solidFill>
            <a:srgbClr val="00FF00"/>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Trebuchet MS"/>
                <a:ea typeface="Trebuchet MS"/>
                <a:cs typeface="Trebuchet MS"/>
                <a:sym typeface="Trebuchet MS"/>
              </a:rPr>
              <a:t>Definición del Naturalismo</a:t>
            </a:r>
            <a:endParaRPr b="1" i="1">
              <a:latin typeface="Trebuchet MS"/>
              <a:ea typeface="Trebuchet MS"/>
              <a:cs typeface="Trebuchet MS"/>
              <a:sym typeface="Trebuchet MS"/>
            </a:endParaRPr>
          </a:p>
        </p:txBody>
      </p:sp>
      <p:sp>
        <p:nvSpPr>
          <p:cNvPr id="94" name="Google Shape;94;p14"/>
          <p:cNvSpPr txBox="1"/>
          <p:nvPr>
            <p:ph idx="1" type="body"/>
          </p:nvPr>
        </p:nvSpPr>
        <p:spPr>
          <a:xfrm>
            <a:off x="311700" y="1229875"/>
            <a:ext cx="8520600" cy="365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a:solidFill>
                  <a:srgbClr val="222222"/>
                </a:solidFill>
                <a:highlight>
                  <a:srgbClr val="FFFFFF"/>
                </a:highlight>
                <a:latin typeface="Arial"/>
                <a:ea typeface="Arial"/>
                <a:cs typeface="Arial"/>
                <a:sym typeface="Arial"/>
              </a:rPr>
              <a:t>Es un estilo artístico, sobre todo literario, emparentado con el realismo, basado en reproducir la realidad con una objetividad documental en todos sus aspectos, tanto en los más sublimes como los más vulgares. Su máximo representante, teorizador e impulsor fue el escritor Émile Zola, quien expuso sus fundamentos teóricos en el prólogo a su novela </a:t>
            </a:r>
            <a:r>
              <a:rPr i="1" lang="es-419">
                <a:solidFill>
                  <a:srgbClr val="222222"/>
                </a:solidFill>
                <a:highlight>
                  <a:srgbClr val="FFFFFF"/>
                </a:highlight>
                <a:latin typeface="Arial"/>
                <a:ea typeface="Arial"/>
                <a:cs typeface="Arial"/>
                <a:sym typeface="Arial"/>
              </a:rPr>
              <a:t>Thérèse Raquin</a:t>
            </a:r>
            <a:r>
              <a:rPr lang="es-419">
                <a:solidFill>
                  <a:srgbClr val="222222"/>
                </a:solidFill>
                <a:highlight>
                  <a:srgbClr val="FFFFFF"/>
                </a:highlight>
                <a:latin typeface="Arial"/>
                <a:ea typeface="Arial"/>
                <a:cs typeface="Arial"/>
                <a:sym typeface="Arial"/>
              </a:rPr>
              <a:t> y, sobre todo, en su ensayo </a:t>
            </a:r>
            <a:r>
              <a:rPr i="1" lang="es-419">
                <a:solidFill>
                  <a:srgbClr val="222222"/>
                </a:solidFill>
                <a:highlight>
                  <a:srgbClr val="FFFFFF"/>
                </a:highlight>
                <a:latin typeface="Arial"/>
                <a:ea typeface="Arial"/>
                <a:cs typeface="Arial"/>
                <a:sym typeface="Arial"/>
              </a:rPr>
              <a:t>Le roman expérimental</a:t>
            </a:r>
            <a:r>
              <a:rPr lang="es-419">
                <a:solidFill>
                  <a:srgbClr val="222222"/>
                </a:solidFill>
                <a:highlight>
                  <a:srgbClr val="FFFFFF"/>
                </a:highlight>
                <a:latin typeface="Arial"/>
                <a:ea typeface="Arial"/>
                <a:cs typeface="Arial"/>
                <a:sym typeface="Arial"/>
              </a:rPr>
              <a:t> (1880).</a:t>
            </a:r>
            <a:endParaRPr/>
          </a:p>
        </p:txBody>
      </p:sp>
      <p:pic>
        <p:nvPicPr>
          <p:cNvPr id="95" name="Google Shape;95;p14"/>
          <p:cNvPicPr preferRelativeResize="0"/>
          <p:nvPr/>
        </p:nvPicPr>
        <p:blipFill>
          <a:blip r:embed="rId3">
            <a:alphaModFix/>
          </a:blip>
          <a:stretch>
            <a:fillRect/>
          </a:stretch>
        </p:blipFill>
        <p:spPr>
          <a:xfrm>
            <a:off x="3247200" y="2924975"/>
            <a:ext cx="4040450" cy="19583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154825"/>
            <a:ext cx="8520600" cy="607800"/>
          </a:xfrm>
          <a:prstGeom prst="rect">
            <a:avLst/>
          </a:prstGeom>
          <a:solidFill>
            <a:srgbClr val="FFFF00"/>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Pacifico"/>
                <a:ea typeface="Pacifico"/>
                <a:cs typeface="Pacifico"/>
                <a:sym typeface="Pacifico"/>
              </a:rPr>
              <a:t>Características del Naturalismo</a:t>
            </a:r>
            <a:endParaRPr b="1" i="1">
              <a:latin typeface="Pacifico"/>
              <a:ea typeface="Pacifico"/>
              <a:cs typeface="Pacifico"/>
              <a:sym typeface="Pacifico"/>
            </a:endParaRPr>
          </a:p>
        </p:txBody>
      </p:sp>
      <p:sp>
        <p:nvSpPr>
          <p:cNvPr id="101" name="Google Shape;101;p15"/>
          <p:cNvSpPr txBox="1"/>
          <p:nvPr>
            <p:ph idx="1" type="body"/>
          </p:nvPr>
        </p:nvSpPr>
        <p:spPr>
          <a:xfrm>
            <a:off x="365425" y="762625"/>
            <a:ext cx="8520600" cy="39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419" sz="1400" u="sng">
                <a:solidFill>
                  <a:srgbClr val="333333"/>
                </a:solidFill>
                <a:highlight>
                  <a:srgbClr val="FFFFFF"/>
                </a:highlight>
                <a:latin typeface="Arial"/>
                <a:ea typeface="Arial"/>
                <a:cs typeface="Arial"/>
                <a:sym typeface="Arial"/>
              </a:rPr>
              <a:t>Influencia del determinismo</a:t>
            </a:r>
            <a:endParaRPr b="1" sz="1400" u="sng">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s-419" sz="1200">
                <a:solidFill>
                  <a:srgbClr val="333333"/>
                </a:solidFill>
                <a:highlight>
                  <a:srgbClr val="FFFFFF"/>
                </a:highlight>
                <a:latin typeface="Arial"/>
                <a:ea typeface="Arial"/>
                <a:cs typeface="Arial"/>
                <a:sym typeface="Arial"/>
              </a:rPr>
              <a:t>El determinismo es la creencia de que todas las personas estamos determinadas por la situación en la que nacemos: nuestro sexo, nuestra ciudad, nuestra clase social, etcétera. Por tanto, en las novelas naturalistas no existe el libre albedrío, los personajes están totalmente condicionadas a su origen. La relación causa-efecto es la base del determinismo que impide que los personajes puedan tomar realmente sus propias decisiones y vivir la vida que quieran.</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b="1" lang="es-419" sz="1400" u="sng">
                <a:solidFill>
                  <a:srgbClr val="333333"/>
                </a:solidFill>
                <a:highlight>
                  <a:srgbClr val="FFFFFF"/>
                </a:highlight>
                <a:latin typeface="Arial"/>
                <a:ea typeface="Arial"/>
                <a:cs typeface="Arial"/>
                <a:sym typeface="Arial"/>
              </a:rPr>
              <a:t>Novelas pesimistas</a:t>
            </a:r>
            <a:endParaRPr b="1" sz="1400" u="sng">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s-419" sz="1200">
                <a:solidFill>
                  <a:srgbClr val="333333"/>
                </a:solidFill>
                <a:highlight>
                  <a:srgbClr val="FFFFFF"/>
                </a:highlight>
                <a:latin typeface="Arial"/>
                <a:ea typeface="Arial"/>
                <a:cs typeface="Arial"/>
                <a:sym typeface="Arial"/>
              </a:rPr>
              <a:t>Debido a esta asfixiante condición en la que se encuentran los personajes del naturalismo, en toda la obra se suele respirar un aire pesimista. Una de las características del naturalismo es que querían dar visibilidad a aspectos que forman parte de la realidad y que, desde siempre, habían sido obviados en las artes y la literatura. La violencia, la enfermedad, el vicio, etc., son algunos de los temas que vemos en estas novelas.</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t/>
            </a:r>
            <a:endParaRPr b="1" sz="1200">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b="1" sz="1200">
              <a:solidFill>
                <a:srgbClr val="333333"/>
              </a:solidFill>
              <a:highlight>
                <a:srgbClr val="FFFFFF"/>
              </a:highlight>
              <a:latin typeface="Arial"/>
              <a:ea typeface="Arial"/>
              <a:cs typeface="Arial"/>
              <a:sym typeface="Arial"/>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311700" y="235425"/>
            <a:ext cx="8520600" cy="607800"/>
          </a:xfrm>
          <a:prstGeom prst="rect">
            <a:avLst/>
          </a:prstGeom>
          <a:solidFill>
            <a:srgbClr val="980000"/>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Pacifico"/>
                <a:ea typeface="Pacifico"/>
                <a:cs typeface="Pacifico"/>
                <a:sym typeface="Pacifico"/>
              </a:rPr>
              <a:t>Características del Naturalismo</a:t>
            </a:r>
            <a:endParaRPr b="1" i="1">
              <a:latin typeface="Pacifico"/>
              <a:ea typeface="Pacifico"/>
              <a:cs typeface="Pacifico"/>
              <a:sym typeface="Pacifico"/>
            </a:endParaRPr>
          </a:p>
        </p:txBody>
      </p:sp>
      <p:sp>
        <p:nvSpPr>
          <p:cNvPr id="107" name="Google Shape;107;p16"/>
          <p:cNvSpPr txBox="1"/>
          <p:nvPr>
            <p:ph idx="1" type="body"/>
          </p:nvPr>
        </p:nvSpPr>
        <p:spPr>
          <a:xfrm>
            <a:off x="311700" y="1028425"/>
            <a:ext cx="8520600" cy="3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419" sz="1400" u="sng"/>
              <a:t>Literatura objetiva</a:t>
            </a:r>
            <a:endParaRPr b="1" sz="1400" u="sng"/>
          </a:p>
          <a:p>
            <a:pPr indent="0" lvl="0" marL="0" rtl="0" algn="l">
              <a:spcBef>
                <a:spcPts val="1600"/>
              </a:spcBef>
              <a:spcAft>
                <a:spcPts val="0"/>
              </a:spcAft>
              <a:buNone/>
            </a:pPr>
            <a:r>
              <a:rPr lang="es-419" sz="1200"/>
              <a:t>Debido a la voluntad de reflejar la realidad de la forma más veraz posible, los naturalistas empleaban un discurso objetivo en el que el narrador promovía un tono impersonal. No se involucraba en los personajes, simplemente narraba lo que a ellos les ocurría y sin poner ninguna frase ni comentario que revelara su pensamiento. Esto en parte es también influencia del espíritu científico que tenían los naturalistas y que trataban sus obras como un laboratorio en el que hacer pruebas y experimentar.</a:t>
            </a:r>
            <a:endParaRPr sz="1200"/>
          </a:p>
          <a:p>
            <a:pPr indent="0" lvl="0" marL="0" rtl="0" algn="l">
              <a:spcBef>
                <a:spcPts val="1600"/>
              </a:spcBef>
              <a:spcAft>
                <a:spcPts val="0"/>
              </a:spcAft>
              <a:buNone/>
            </a:pPr>
            <a:r>
              <a:rPr b="1" lang="es-419" sz="1400" u="sng"/>
              <a:t>Novelas como laboratorio</a:t>
            </a:r>
            <a:endParaRPr b="1" sz="1400" u="sng"/>
          </a:p>
          <a:p>
            <a:pPr indent="0" lvl="0" marL="0" rtl="0" algn="l">
              <a:spcBef>
                <a:spcPts val="1600"/>
              </a:spcBef>
              <a:spcAft>
                <a:spcPts val="1600"/>
              </a:spcAft>
              <a:buNone/>
            </a:pPr>
            <a:r>
              <a:rPr lang="es-419" sz="1200"/>
              <a:t>Otra de las características del naturalismo es que consideraban que el texto literario era su propio laboratorio. Los naturalistas investigaban a la sociedad en sus propias creaciones. Aprovechaban las condiciones de personajes para intentar experimentar con ellos y lanzar hipótesis sobre cómo sería su futuro y su destino. Los naturalistas se consideraban científicos y su laboratorio era la literatura.</a:t>
            </a:r>
            <a:endParaRPr sz="1200"/>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208550"/>
            <a:ext cx="8520600" cy="607800"/>
          </a:xfrm>
          <a:prstGeom prst="rect">
            <a:avLst/>
          </a:prstGeom>
          <a:solidFill>
            <a:srgbClr val="00FFFF"/>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Pacifico"/>
                <a:ea typeface="Pacifico"/>
                <a:cs typeface="Pacifico"/>
                <a:sym typeface="Pacifico"/>
              </a:rPr>
              <a:t>Características del Naturalismo</a:t>
            </a:r>
            <a:endParaRPr b="1" i="1">
              <a:latin typeface="Pacifico"/>
              <a:ea typeface="Pacifico"/>
              <a:cs typeface="Pacifico"/>
              <a:sym typeface="Pacifico"/>
            </a:endParaRPr>
          </a:p>
        </p:txBody>
      </p:sp>
      <p:sp>
        <p:nvSpPr>
          <p:cNvPr id="113" name="Google Shape;113;p17"/>
          <p:cNvSpPr txBox="1"/>
          <p:nvPr>
            <p:ph idx="1" type="body"/>
          </p:nvPr>
        </p:nvSpPr>
        <p:spPr>
          <a:xfrm>
            <a:off x="311700" y="961300"/>
            <a:ext cx="8520600" cy="3339000"/>
          </a:xfrm>
          <a:prstGeom prst="rect">
            <a:avLst/>
          </a:prstGeom>
        </p:spPr>
        <p:txBody>
          <a:bodyPr anchorCtr="0" anchor="t" bIns="91425" lIns="91425" spcFirstLastPara="1" rIns="91425" wrap="square" tIns="91425">
            <a:noAutofit/>
          </a:bodyPr>
          <a:lstStyle/>
          <a:p>
            <a:pPr indent="0" lvl="0" marL="177800" marR="215900" rtl="0" algn="l">
              <a:lnSpc>
                <a:spcPct val="120000"/>
              </a:lnSpc>
              <a:spcBef>
                <a:spcPts val="700"/>
              </a:spcBef>
              <a:spcAft>
                <a:spcPts val="0"/>
              </a:spcAft>
              <a:buNone/>
            </a:pPr>
            <a:r>
              <a:rPr b="1" lang="es-419" sz="1400" u="sng">
                <a:solidFill>
                  <a:srgbClr val="333333"/>
                </a:solidFill>
                <a:highlight>
                  <a:srgbClr val="FFFFFF"/>
                </a:highlight>
                <a:latin typeface="Arial"/>
                <a:ea typeface="Arial"/>
                <a:cs typeface="Arial"/>
                <a:sym typeface="Arial"/>
              </a:rPr>
              <a:t>La herencia genética</a:t>
            </a:r>
            <a:endParaRPr b="1" sz="1400" u="sng">
              <a:solidFill>
                <a:srgbClr val="333333"/>
              </a:solidFill>
              <a:highlight>
                <a:srgbClr val="FFFFFF"/>
              </a:highlight>
              <a:latin typeface="Arial"/>
              <a:ea typeface="Arial"/>
              <a:cs typeface="Arial"/>
              <a:sym typeface="Arial"/>
            </a:endParaRPr>
          </a:p>
          <a:p>
            <a:pPr indent="0" lvl="0" marL="139700" marR="139700" rtl="0" algn="l">
              <a:lnSpc>
                <a:spcPct val="140000"/>
              </a:lnSpc>
              <a:spcBef>
                <a:spcPts val="300"/>
              </a:spcBef>
              <a:spcAft>
                <a:spcPts val="0"/>
              </a:spcAft>
              <a:buNone/>
            </a:pPr>
            <a:r>
              <a:rPr lang="es-419" sz="1200">
                <a:solidFill>
                  <a:srgbClr val="333333"/>
                </a:solidFill>
                <a:highlight>
                  <a:srgbClr val="FFFFFF"/>
                </a:highlight>
                <a:latin typeface="Arial"/>
                <a:ea typeface="Arial"/>
                <a:cs typeface="Arial"/>
                <a:sym typeface="Arial"/>
              </a:rPr>
              <a:t>Además de estar influenciados por nuestro contexto social, los naturalistas también creían que estábamos influencias por nuestros genes, por nuestra propia herencia. Las virtudes o defectos que se pasan de generación en generación es algo que nos condiciona sobremanera y que determina la manera en la que estamos viviendo en el mundo.</a:t>
            </a:r>
            <a:endParaRPr sz="1200">
              <a:solidFill>
                <a:srgbClr val="333333"/>
              </a:solidFill>
              <a:highlight>
                <a:srgbClr val="FFFFFF"/>
              </a:highlight>
              <a:latin typeface="Arial"/>
              <a:ea typeface="Arial"/>
              <a:cs typeface="Arial"/>
              <a:sym typeface="Arial"/>
            </a:endParaRPr>
          </a:p>
          <a:p>
            <a:pPr indent="0" lvl="0" marL="177800" marR="215900" rtl="0" algn="l">
              <a:lnSpc>
                <a:spcPct val="120000"/>
              </a:lnSpc>
              <a:spcBef>
                <a:spcPts val="700"/>
              </a:spcBef>
              <a:spcAft>
                <a:spcPts val="0"/>
              </a:spcAft>
              <a:buNone/>
            </a:pPr>
            <a:r>
              <a:rPr b="1" lang="es-419" sz="1400" u="sng">
                <a:solidFill>
                  <a:srgbClr val="333333"/>
                </a:solidFill>
                <a:highlight>
                  <a:srgbClr val="FFFFFF"/>
                </a:highlight>
                <a:latin typeface="Arial"/>
                <a:ea typeface="Arial"/>
                <a:cs typeface="Arial"/>
                <a:sym typeface="Arial"/>
              </a:rPr>
              <a:t>En contra del romanticismo</a:t>
            </a:r>
            <a:endParaRPr b="1" sz="1400" u="sng">
              <a:solidFill>
                <a:srgbClr val="333333"/>
              </a:solidFill>
              <a:highlight>
                <a:srgbClr val="FFFFFF"/>
              </a:highlight>
              <a:latin typeface="Arial"/>
              <a:ea typeface="Arial"/>
              <a:cs typeface="Arial"/>
              <a:sym typeface="Arial"/>
            </a:endParaRPr>
          </a:p>
          <a:p>
            <a:pPr indent="0" lvl="0" marL="139700" marR="139700" rtl="0" algn="l">
              <a:lnSpc>
                <a:spcPct val="140000"/>
              </a:lnSpc>
              <a:spcBef>
                <a:spcPts val="300"/>
              </a:spcBef>
              <a:spcAft>
                <a:spcPts val="0"/>
              </a:spcAft>
              <a:buNone/>
            </a:pPr>
            <a:r>
              <a:rPr lang="es-419" sz="1200">
                <a:solidFill>
                  <a:srgbClr val="333333"/>
                </a:solidFill>
                <a:highlight>
                  <a:srgbClr val="FFFFFF"/>
                </a:highlight>
                <a:latin typeface="Arial"/>
                <a:ea typeface="Arial"/>
                <a:cs typeface="Arial"/>
                <a:sym typeface="Arial"/>
              </a:rPr>
              <a:t>Tanto el realismo como el naturalismo surgieron como reacción al movimiento romántico. Los románticos habían apostado por llevar a cabo un tipo de arte que explorara el interior del ser humano, las emociones, los sueños, el subconsciente, etcétera. Un tipo de literatura muy aislada de la realidad y en la que el poeta se convertía en una especie de Dios creador. Los realistas y naturalistas reaccionaron ante esta representación tan poco real del mundo y por eso promovieron otro tipo de arte que se alejara de la fantasía y reflejara el mundo tal y como es.</a:t>
            </a:r>
            <a:endParaRPr sz="1200">
              <a:solidFill>
                <a:srgbClr val="333333"/>
              </a:solidFill>
              <a:highlight>
                <a:srgbClr val="FFFFFF"/>
              </a:highlight>
              <a:latin typeface="Arial"/>
              <a:ea typeface="Arial"/>
              <a:cs typeface="Arial"/>
              <a:sym typeface="Arial"/>
            </a:endParaRPr>
          </a:p>
          <a:p>
            <a:pPr indent="0" lvl="0" marL="0" rtl="0" algn="l">
              <a:spcBef>
                <a:spcPts val="0"/>
              </a:spcBef>
              <a:spcAft>
                <a:spcPts val="1600"/>
              </a:spcAft>
              <a:buNone/>
            </a:pPr>
            <a:r>
              <a:t/>
            </a:r>
            <a:endParaRPr sz="1200"/>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101125"/>
            <a:ext cx="8520600" cy="607800"/>
          </a:xfrm>
          <a:prstGeom prst="rect">
            <a:avLst/>
          </a:prstGeom>
          <a:solidFill>
            <a:srgbClr val="00FF00"/>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Pacifico"/>
                <a:ea typeface="Pacifico"/>
                <a:cs typeface="Pacifico"/>
                <a:sym typeface="Pacifico"/>
              </a:rPr>
              <a:t>Características del Naturalismo</a:t>
            </a:r>
            <a:endParaRPr b="1" i="1">
              <a:latin typeface="Pacifico"/>
              <a:ea typeface="Pacifico"/>
              <a:cs typeface="Pacifico"/>
              <a:sym typeface="Pacifico"/>
            </a:endParaRPr>
          </a:p>
        </p:txBody>
      </p:sp>
      <p:sp>
        <p:nvSpPr>
          <p:cNvPr id="119" name="Google Shape;119;p18"/>
          <p:cNvSpPr txBox="1"/>
          <p:nvPr>
            <p:ph idx="1" type="body"/>
          </p:nvPr>
        </p:nvSpPr>
        <p:spPr>
          <a:xfrm>
            <a:off x="311700" y="708925"/>
            <a:ext cx="8520600" cy="3864600"/>
          </a:xfrm>
          <a:prstGeom prst="rect">
            <a:avLst/>
          </a:prstGeom>
        </p:spPr>
        <p:txBody>
          <a:bodyPr anchorCtr="0" anchor="t" bIns="91425" lIns="91425" spcFirstLastPara="1" rIns="91425" wrap="square" tIns="91425">
            <a:noAutofit/>
          </a:bodyPr>
          <a:lstStyle/>
          <a:p>
            <a:pPr indent="0" lvl="0" marL="177800" marR="215900" rtl="0" algn="l">
              <a:lnSpc>
                <a:spcPct val="120000"/>
              </a:lnSpc>
              <a:spcBef>
                <a:spcPts val="700"/>
              </a:spcBef>
              <a:spcAft>
                <a:spcPts val="0"/>
              </a:spcAft>
              <a:buNone/>
            </a:pPr>
            <a:r>
              <a:rPr b="1" lang="es-419" sz="1400" u="sng">
                <a:solidFill>
                  <a:srgbClr val="333333"/>
                </a:solidFill>
                <a:highlight>
                  <a:srgbClr val="FFFFFF"/>
                </a:highlight>
                <a:latin typeface="Arial"/>
                <a:ea typeface="Arial"/>
                <a:cs typeface="Arial"/>
                <a:sym typeface="Arial"/>
              </a:rPr>
              <a:t>Uso de la ciencia y del método científico</a:t>
            </a:r>
            <a:endParaRPr b="1" sz="1400" u="sng">
              <a:solidFill>
                <a:srgbClr val="333333"/>
              </a:solidFill>
              <a:highlight>
                <a:srgbClr val="FFFFFF"/>
              </a:highlight>
              <a:latin typeface="Arial"/>
              <a:ea typeface="Arial"/>
              <a:cs typeface="Arial"/>
              <a:sym typeface="Arial"/>
            </a:endParaRPr>
          </a:p>
          <a:p>
            <a:pPr indent="0" lvl="0" marL="139700" marR="139700" rtl="0" algn="l">
              <a:lnSpc>
                <a:spcPct val="140000"/>
              </a:lnSpc>
              <a:spcBef>
                <a:spcPts val="300"/>
              </a:spcBef>
              <a:spcAft>
                <a:spcPts val="0"/>
              </a:spcAft>
              <a:buNone/>
            </a:pPr>
            <a:r>
              <a:rPr lang="es-419" sz="1200">
                <a:solidFill>
                  <a:srgbClr val="333333"/>
                </a:solidFill>
                <a:highlight>
                  <a:srgbClr val="FFFFFF"/>
                </a:highlight>
                <a:latin typeface="Arial"/>
                <a:ea typeface="Arial"/>
                <a:cs typeface="Arial"/>
                <a:sym typeface="Arial"/>
              </a:rPr>
              <a:t>Los naturalistas se consideraban científicos de la realidad. Por ello, seguían un método científico que pretendía analizar la vida de una forma objetiva y real. Los escritores naturalistas observaban, anotaban, investigaban y, después, escribían todo lo que habían visto. De una forma sistemática y sin involucrarse emocionalmente. Lo que querían era analizar la realidad y para hacerlo tenían la novela y el campo literario que les servía de laboratorio de experimentación.</a:t>
            </a:r>
            <a:endParaRPr sz="1200">
              <a:solidFill>
                <a:srgbClr val="333333"/>
              </a:solidFill>
              <a:highlight>
                <a:srgbClr val="FFFFFF"/>
              </a:highlight>
              <a:latin typeface="Arial"/>
              <a:ea typeface="Arial"/>
              <a:cs typeface="Arial"/>
              <a:sym typeface="Arial"/>
            </a:endParaRPr>
          </a:p>
          <a:p>
            <a:pPr indent="0" lvl="0" marL="177800" marR="215900" rtl="0" algn="l">
              <a:lnSpc>
                <a:spcPct val="120000"/>
              </a:lnSpc>
              <a:spcBef>
                <a:spcPts val="700"/>
              </a:spcBef>
              <a:spcAft>
                <a:spcPts val="0"/>
              </a:spcAft>
              <a:buNone/>
            </a:pPr>
            <a:r>
              <a:rPr b="1" lang="es-419" sz="1400" u="sng">
                <a:solidFill>
                  <a:srgbClr val="333333"/>
                </a:solidFill>
                <a:highlight>
                  <a:srgbClr val="FFFFFF"/>
                </a:highlight>
                <a:latin typeface="Arial"/>
                <a:ea typeface="Arial"/>
                <a:cs typeface="Arial"/>
                <a:sym typeface="Arial"/>
              </a:rPr>
              <a:t>La influencia de Darwin</a:t>
            </a:r>
            <a:endParaRPr b="1" sz="1400" u="sng">
              <a:solidFill>
                <a:srgbClr val="333333"/>
              </a:solidFill>
              <a:highlight>
                <a:srgbClr val="FFFFFF"/>
              </a:highlight>
              <a:latin typeface="Arial"/>
              <a:ea typeface="Arial"/>
              <a:cs typeface="Arial"/>
              <a:sym typeface="Arial"/>
            </a:endParaRPr>
          </a:p>
          <a:p>
            <a:pPr indent="0" lvl="0" marL="139700" marR="139700" rtl="0" algn="l">
              <a:lnSpc>
                <a:spcPct val="140000"/>
              </a:lnSpc>
              <a:spcBef>
                <a:spcPts val="300"/>
              </a:spcBef>
              <a:spcAft>
                <a:spcPts val="0"/>
              </a:spcAft>
              <a:buNone/>
            </a:pPr>
            <a:r>
              <a:rPr lang="es-419" sz="1200">
                <a:solidFill>
                  <a:srgbClr val="333333"/>
                </a:solidFill>
                <a:highlight>
                  <a:srgbClr val="FFFFFF"/>
                </a:highlight>
                <a:latin typeface="Arial"/>
                <a:ea typeface="Arial"/>
                <a:cs typeface="Arial"/>
                <a:sym typeface="Arial"/>
              </a:rPr>
              <a:t>Y, por último, otra de las características del naturalismo más destacadas es que este movimiento coincidió con la aparición de</a:t>
            </a:r>
            <a:r>
              <a:rPr b="1" i="1" lang="es-419" sz="1200">
                <a:solidFill>
                  <a:srgbClr val="333333"/>
                </a:solidFill>
                <a:highlight>
                  <a:srgbClr val="FFFFFF"/>
                </a:highlight>
                <a:latin typeface="Arial"/>
                <a:ea typeface="Arial"/>
                <a:cs typeface="Arial"/>
                <a:sym typeface="Arial"/>
              </a:rPr>
              <a:t> </a:t>
            </a:r>
            <a:r>
              <a:rPr i="1" lang="es-419" sz="1200">
                <a:solidFill>
                  <a:srgbClr val="333333"/>
                </a:solidFill>
                <a:highlight>
                  <a:srgbClr val="FFFFFF"/>
                </a:highlight>
                <a:latin typeface="Arial"/>
                <a:ea typeface="Arial"/>
                <a:cs typeface="Arial"/>
                <a:sym typeface="Arial"/>
              </a:rPr>
              <a:t>El origen de las especies</a:t>
            </a:r>
            <a:r>
              <a:rPr lang="es-419" sz="1200">
                <a:solidFill>
                  <a:srgbClr val="333333"/>
                </a:solidFill>
                <a:highlight>
                  <a:srgbClr val="FFFFFF"/>
                </a:highlight>
                <a:latin typeface="Arial"/>
                <a:ea typeface="Arial"/>
                <a:cs typeface="Arial"/>
                <a:sym typeface="Arial"/>
              </a:rPr>
              <a:t> de Charles Darwin que se publicó en el 1859. El científico se basó en la biología evolutiva para intentar explicar de dónde viene el ser humano. Darwin detalló las distintas evoluciones de los seres vivos en el paso de generaciones y habló acerca de la selección natural, un concepto que indica que en la naturaleza solo gana aquel más fuerte o más preparado para sobrevivir. Los naturalistas concebían a las </a:t>
            </a:r>
            <a:endParaRPr sz="1200">
              <a:solidFill>
                <a:srgbClr val="333333"/>
              </a:solidFill>
              <a:highlight>
                <a:srgbClr val="FFFFFF"/>
              </a:highlight>
              <a:latin typeface="Arial"/>
              <a:ea typeface="Arial"/>
              <a:cs typeface="Arial"/>
              <a:sym typeface="Arial"/>
            </a:endParaRPr>
          </a:p>
          <a:p>
            <a:pPr indent="0" lvl="0" marL="139700" marR="139700" rtl="0" algn="l">
              <a:lnSpc>
                <a:spcPct val="140000"/>
              </a:lnSpc>
              <a:spcBef>
                <a:spcPts val="0"/>
              </a:spcBef>
              <a:spcAft>
                <a:spcPts val="0"/>
              </a:spcAft>
              <a:buNone/>
            </a:pPr>
            <a:r>
              <a:rPr lang="es-419" sz="1200">
                <a:solidFill>
                  <a:srgbClr val="333333"/>
                </a:solidFill>
                <a:highlight>
                  <a:srgbClr val="FFFFFF"/>
                </a:highlight>
                <a:latin typeface="Arial"/>
                <a:ea typeface="Arial"/>
                <a:cs typeface="Arial"/>
                <a:sym typeface="Arial"/>
              </a:rPr>
              <a:t>perso como especies y que todas ellas estaban luchando para procurar lograr su propia </a:t>
            </a:r>
            <a:endParaRPr sz="1200">
              <a:solidFill>
                <a:srgbClr val="333333"/>
              </a:solidFill>
              <a:highlight>
                <a:srgbClr val="FFFFFF"/>
              </a:highlight>
              <a:latin typeface="Arial"/>
              <a:ea typeface="Arial"/>
              <a:cs typeface="Arial"/>
              <a:sym typeface="Arial"/>
            </a:endParaRPr>
          </a:p>
          <a:p>
            <a:pPr indent="0" lvl="0" marL="139700" marR="139700" rtl="0" algn="l">
              <a:lnSpc>
                <a:spcPct val="140000"/>
              </a:lnSpc>
              <a:spcBef>
                <a:spcPts val="0"/>
              </a:spcBef>
              <a:spcAft>
                <a:spcPts val="0"/>
              </a:spcAft>
              <a:buNone/>
            </a:pPr>
            <a:r>
              <a:rPr lang="es-419" sz="1200">
                <a:solidFill>
                  <a:srgbClr val="333333"/>
                </a:solidFill>
                <a:highlight>
                  <a:srgbClr val="FFFFFF"/>
                </a:highlight>
                <a:latin typeface="Arial"/>
                <a:ea typeface="Arial"/>
                <a:cs typeface="Arial"/>
                <a:sym typeface="Arial"/>
              </a:rPr>
              <a:t>supervivencia.</a:t>
            </a:r>
            <a:endParaRPr sz="1200">
              <a:solidFill>
                <a:srgbClr val="333333"/>
              </a:solidFill>
              <a:highlight>
                <a:srgbClr val="FFFFFF"/>
              </a:highlight>
              <a:latin typeface="Arial"/>
              <a:ea typeface="Arial"/>
              <a:cs typeface="Arial"/>
              <a:sym typeface="Arial"/>
            </a:endParaRPr>
          </a:p>
          <a:p>
            <a:pPr indent="0" lvl="0" marL="0" rtl="0" algn="l">
              <a:spcBef>
                <a:spcPts val="0"/>
              </a:spcBef>
              <a:spcAft>
                <a:spcPts val="1600"/>
              </a:spcAft>
              <a:buNone/>
            </a:pPr>
            <a:r>
              <a:t/>
            </a:r>
            <a:endParaRPr b="1" sz="1200">
              <a:solidFill>
                <a:srgbClr val="333333"/>
              </a:solidFill>
              <a:highlight>
                <a:srgbClr val="FFFFFF"/>
              </a:highlight>
              <a:latin typeface="Arial"/>
              <a:ea typeface="Arial"/>
              <a:cs typeface="Arial"/>
              <a:sym typeface="Aria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127975"/>
            <a:ext cx="8520600" cy="607800"/>
          </a:xfrm>
          <a:prstGeom prst="rect">
            <a:avLst/>
          </a:prstGeom>
          <a:solidFill>
            <a:srgbClr val="7F6000"/>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EB Garamond"/>
                <a:ea typeface="EB Garamond"/>
                <a:cs typeface="EB Garamond"/>
                <a:sym typeface="EB Garamond"/>
              </a:rPr>
              <a:t>Autores y Obras del Naturalismo</a:t>
            </a:r>
            <a:endParaRPr b="1" i="1">
              <a:latin typeface="EB Garamond"/>
              <a:ea typeface="EB Garamond"/>
              <a:cs typeface="EB Garamond"/>
              <a:sym typeface="EB Garamond"/>
            </a:endParaRPr>
          </a:p>
        </p:txBody>
      </p:sp>
      <p:sp>
        <p:nvSpPr>
          <p:cNvPr id="125" name="Google Shape;125;p19"/>
          <p:cNvSpPr txBox="1"/>
          <p:nvPr>
            <p:ph idx="1" type="body"/>
          </p:nvPr>
        </p:nvSpPr>
        <p:spPr>
          <a:xfrm>
            <a:off x="311700" y="902250"/>
            <a:ext cx="4402200" cy="3339000"/>
          </a:xfrm>
          <a:prstGeom prst="rect">
            <a:avLst/>
          </a:prstGeom>
        </p:spPr>
        <p:txBody>
          <a:bodyPr anchorCtr="0" anchor="t" bIns="91425" lIns="91425" spcFirstLastPara="1" rIns="91425" wrap="square" tIns="91425">
            <a:noAutofit/>
          </a:bodyPr>
          <a:lstStyle/>
          <a:p>
            <a:pPr indent="0" lvl="0" marL="0" rtl="0" algn="just">
              <a:lnSpc>
                <a:spcPct val="173076"/>
              </a:lnSpc>
              <a:spcBef>
                <a:spcPts val="2000"/>
              </a:spcBef>
              <a:spcAft>
                <a:spcPts val="0"/>
              </a:spcAft>
              <a:buNone/>
            </a:pPr>
            <a:r>
              <a:rPr b="1" lang="es-419" sz="1100">
                <a:solidFill>
                  <a:srgbClr val="000000"/>
                </a:solidFill>
                <a:highlight>
                  <a:srgbClr val="FFFFFF"/>
                </a:highlight>
                <a:latin typeface="Verdana"/>
                <a:ea typeface="Verdana"/>
                <a:cs typeface="Verdana"/>
                <a:sym typeface="Verdana"/>
              </a:rPr>
              <a:t>1- Émile Zola – Francia: </a:t>
            </a:r>
            <a:r>
              <a:rPr i="1" lang="es-419" sz="1050">
                <a:solidFill>
                  <a:srgbClr val="000000"/>
                </a:solidFill>
                <a:highlight>
                  <a:srgbClr val="FFFFFF"/>
                </a:highlight>
                <a:latin typeface="Verdana"/>
                <a:ea typeface="Verdana"/>
                <a:cs typeface="Verdana"/>
                <a:sym typeface="Verdana"/>
              </a:rPr>
              <a:t>Los Rougon Macquart.</a:t>
            </a:r>
            <a:endParaRPr i="1"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rPr b="1" lang="es-419" sz="1100">
                <a:solidFill>
                  <a:srgbClr val="000000"/>
                </a:solidFill>
                <a:highlight>
                  <a:srgbClr val="FFFFFF"/>
                </a:highlight>
                <a:latin typeface="Verdana"/>
                <a:ea typeface="Verdana"/>
                <a:cs typeface="Verdana"/>
                <a:sym typeface="Verdana"/>
              </a:rPr>
              <a:t>2- Antón Chéjov – Alemania: </a:t>
            </a:r>
            <a:r>
              <a:rPr i="1" lang="es-419" sz="1050">
                <a:solidFill>
                  <a:srgbClr val="000000"/>
                </a:solidFill>
                <a:highlight>
                  <a:srgbClr val="FFFFFF"/>
                </a:highlight>
                <a:latin typeface="Verdana"/>
                <a:ea typeface="Verdana"/>
                <a:cs typeface="Verdana"/>
                <a:sym typeface="Verdana"/>
              </a:rPr>
              <a:t>Las Tres Hermanas</a:t>
            </a:r>
            <a:r>
              <a:rPr lang="es-419" sz="1050">
                <a:solidFill>
                  <a:srgbClr val="000000"/>
                </a:solidFill>
                <a:highlight>
                  <a:srgbClr val="FFFFFF"/>
                </a:highlight>
                <a:latin typeface="Verdana"/>
                <a:ea typeface="Verdana"/>
                <a:cs typeface="Verdana"/>
                <a:sym typeface="Verdana"/>
              </a:rPr>
              <a:t>(1901), </a:t>
            </a:r>
            <a:r>
              <a:rPr i="1" lang="es-419" sz="1050">
                <a:solidFill>
                  <a:srgbClr val="000000"/>
                </a:solidFill>
                <a:highlight>
                  <a:srgbClr val="FFFFFF"/>
                </a:highlight>
                <a:latin typeface="Verdana"/>
                <a:ea typeface="Verdana"/>
                <a:cs typeface="Verdana"/>
                <a:sym typeface="Verdana"/>
              </a:rPr>
              <a:t>La gaviota</a:t>
            </a:r>
            <a:r>
              <a:rPr lang="es-419" sz="1050">
                <a:solidFill>
                  <a:srgbClr val="000000"/>
                </a:solidFill>
                <a:highlight>
                  <a:srgbClr val="FFFFFF"/>
                </a:highlight>
                <a:latin typeface="Verdana"/>
                <a:ea typeface="Verdana"/>
                <a:cs typeface="Verdana"/>
                <a:sym typeface="Verdana"/>
              </a:rPr>
              <a:t> (1896), </a:t>
            </a:r>
            <a:r>
              <a:rPr i="1" lang="es-419" sz="1050">
                <a:solidFill>
                  <a:srgbClr val="000000"/>
                </a:solidFill>
                <a:highlight>
                  <a:srgbClr val="FFFFFF"/>
                </a:highlight>
                <a:latin typeface="Verdana"/>
                <a:ea typeface="Verdana"/>
                <a:cs typeface="Verdana"/>
                <a:sym typeface="Verdana"/>
              </a:rPr>
              <a:t>El tío Vania</a:t>
            </a:r>
            <a:r>
              <a:rPr lang="es-419" sz="1050">
                <a:solidFill>
                  <a:srgbClr val="000000"/>
                </a:solidFill>
                <a:highlight>
                  <a:srgbClr val="FFFFFF"/>
                </a:highlight>
                <a:latin typeface="Verdana"/>
                <a:ea typeface="Verdana"/>
                <a:cs typeface="Verdana"/>
                <a:sym typeface="Verdana"/>
              </a:rPr>
              <a:t> (1897).</a:t>
            </a:r>
            <a:endParaRPr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rPr b="1" lang="es-419" sz="1100">
                <a:solidFill>
                  <a:srgbClr val="000000"/>
                </a:solidFill>
                <a:highlight>
                  <a:srgbClr val="FFFFFF"/>
                </a:highlight>
                <a:latin typeface="Verdana"/>
                <a:ea typeface="Verdana"/>
                <a:cs typeface="Verdana"/>
                <a:sym typeface="Verdana"/>
              </a:rPr>
              <a:t>3- Nikolái Gógol – Rusia: </a:t>
            </a:r>
            <a:r>
              <a:rPr i="1" lang="es-419" sz="1050">
                <a:solidFill>
                  <a:srgbClr val="000000"/>
                </a:solidFill>
                <a:highlight>
                  <a:srgbClr val="FFFFFF"/>
                </a:highlight>
                <a:latin typeface="Verdana"/>
                <a:ea typeface="Verdana"/>
                <a:cs typeface="Verdana"/>
                <a:sym typeface="Verdana"/>
              </a:rPr>
              <a:t>El inspector General.</a:t>
            </a:r>
            <a:endParaRPr i="1"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rPr b="1" lang="es-419" sz="1100">
                <a:solidFill>
                  <a:srgbClr val="000000"/>
                </a:solidFill>
                <a:highlight>
                  <a:srgbClr val="FFFFFF"/>
                </a:highlight>
                <a:latin typeface="Verdana"/>
                <a:ea typeface="Verdana"/>
                <a:cs typeface="Verdana"/>
                <a:sym typeface="Verdana"/>
              </a:rPr>
              <a:t>4- Thomas Hardy – Inglaterra: </a:t>
            </a:r>
            <a:r>
              <a:rPr i="1" lang="es-419" sz="1050">
                <a:solidFill>
                  <a:srgbClr val="000000"/>
                </a:solidFill>
                <a:highlight>
                  <a:srgbClr val="FFFFFF"/>
                </a:highlight>
                <a:latin typeface="Verdana"/>
                <a:ea typeface="Verdana"/>
                <a:cs typeface="Verdana"/>
                <a:sym typeface="Verdana"/>
              </a:rPr>
              <a:t>Lejos del mundanal ruido.</a:t>
            </a:r>
            <a:endParaRPr i="1"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rPr b="1" lang="es-419" sz="1100">
                <a:solidFill>
                  <a:srgbClr val="000000"/>
                </a:solidFill>
                <a:highlight>
                  <a:srgbClr val="FFFFFF"/>
                </a:highlight>
                <a:latin typeface="Verdana"/>
                <a:ea typeface="Verdana"/>
                <a:cs typeface="Verdana"/>
                <a:sym typeface="Verdana"/>
              </a:rPr>
              <a:t>5- Theodore Dreiser – Estados Unidos: </a:t>
            </a:r>
            <a:r>
              <a:rPr i="1" lang="es-419" sz="1050">
                <a:solidFill>
                  <a:srgbClr val="000000"/>
                </a:solidFill>
                <a:highlight>
                  <a:srgbClr val="FFFFFF"/>
                </a:highlight>
                <a:latin typeface="Verdana"/>
                <a:ea typeface="Verdana"/>
                <a:cs typeface="Verdana"/>
                <a:sym typeface="Verdana"/>
              </a:rPr>
              <a:t>El financiero</a:t>
            </a:r>
            <a:r>
              <a:rPr lang="es-419" sz="1050">
                <a:solidFill>
                  <a:srgbClr val="000000"/>
                </a:solidFill>
                <a:highlight>
                  <a:srgbClr val="FFFFFF"/>
                </a:highlight>
                <a:latin typeface="Verdana"/>
                <a:ea typeface="Verdana"/>
                <a:cs typeface="Verdana"/>
                <a:sym typeface="Verdana"/>
              </a:rPr>
              <a:t> (1912).</a:t>
            </a:r>
            <a:endParaRPr b="1" sz="110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i="1"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i="1"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i="1"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i="1" sz="1050">
              <a:solidFill>
                <a:srgbClr val="000000"/>
              </a:solidFill>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i="1" sz="1050">
              <a:solidFill>
                <a:srgbClr val="000000"/>
              </a:solidFill>
              <a:highlight>
                <a:srgbClr val="FFFFFF"/>
              </a:highlight>
              <a:latin typeface="Verdana"/>
              <a:ea typeface="Verdana"/>
              <a:cs typeface="Verdana"/>
              <a:sym typeface="Verdana"/>
            </a:endParaRPr>
          </a:p>
          <a:p>
            <a:pPr indent="0" lvl="0" marL="0" rtl="0" algn="l">
              <a:spcBef>
                <a:spcPts val="1300"/>
              </a:spcBef>
              <a:spcAft>
                <a:spcPts val="1600"/>
              </a:spcAft>
              <a:buNone/>
            </a:pPr>
            <a:r>
              <a:t/>
            </a:r>
            <a:endParaRPr/>
          </a:p>
        </p:txBody>
      </p:sp>
      <p:sp>
        <p:nvSpPr>
          <p:cNvPr id="126" name="Google Shape;126;p19"/>
          <p:cNvSpPr txBox="1"/>
          <p:nvPr/>
        </p:nvSpPr>
        <p:spPr>
          <a:xfrm>
            <a:off x="5224075" y="902250"/>
            <a:ext cx="3608100" cy="2892600"/>
          </a:xfrm>
          <a:prstGeom prst="rect">
            <a:avLst/>
          </a:prstGeom>
          <a:noFill/>
          <a:ln>
            <a:noFill/>
          </a:ln>
        </p:spPr>
        <p:txBody>
          <a:bodyPr anchorCtr="0" anchor="t" bIns="91425" lIns="91425" spcFirstLastPara="1" rIns="91425" wrap="square" tIns="91425">
            <a:noAutofit/>
          </a:bodyPr>
          <a:lstStyle/>
          <a:p>
            <a:pPr indent="0" lvl="0" marL="0" rtl="0" algn="just">
              <a:lnSpc>
                <a:spcPct val="173076"/>
              </a:lnSpc>
              <a:spcBef>
                <a:spcPts val="2000"/>
              </a:spcBef>
              <a:spcAft>
                <a:spcPts val="0"/>
              </a:spcAft>
              <a:buNone/>
            </a:pPr>
            <a:r>
              <a:rPr b="1" lang="es-419" sz="1100">
                <a:highlight>
                  <a:srgbClr val="FFFFFF"/>
                </a:highlight>
                <a:latin typeface="Verdana"/>
                <a:ea typeface="Verdana"/>
                <a:cs typeface="Verdana"/>
                <a:sym typeface="Verdana"/>
              </a:rPr>
              <a:t>6- Eugenio Cambaceres – Argentina: </a:t>
            </a:r>
            <a:r>
              <a:rPr i="1" lang="es-419" sz="1050">
                <a:highlight>
                  <a:srgbClr val="FFFFFF"/>
                </a:highlight>
                <a:latin typeface="Verdana"/>
                <a:ea typeface="Verdana"/>
                <a:cs typeface="Verdana"/>
                <a:sym typeface="Verdana"/>
              </a:rPr>
              <a:t>Poupourri</a:t>
            </a:r>
            <a:r>
              <a:rPr lang="es-419" sz="1050">
                <a:highlight>
                  <a:srgbClr val="FFFFFF"/>
                </a:highlight>
                <a:latin typeface="Verdana"/>
                <a:ea typeface="Verdana"/>
                <a:cs typeface="Verdana"/>
                <a:sym typeface="Verdana"/>
              </a:rPr>
              <a:t> (1881). </a:t>
            </a:r>
            <a:r>
              <a:rPr i="1" lang="es-419" sz="1050">
                <a:highlight>
                  <a:srgbClr val="FFFFFF"/>
                </a:highlight>
                <a:latin typeface="Verdana"/>
                <a:ea typeface="Verdana"/>
                <a:cs typeface="Verdana"/>
                <a:sym typeface="Verdana"/>
              </a:rPr>
              <a:t>En la sangre</a:t>
            </a:r>
            <a:r>
              <a:rPr lang="es-419" sz="1050">
                <a:highlight>
                  <a:srgbClr val="FFFFFF"/>
                </a:highlight>
                <a:latin typeface="Verdana"/>
                <a:ea typeface="Verdana"/>
                <a:cs typeface="Verdana"/>
                <a:sym typeface="Verdana"/>
              </a:rPr>
              <a:t> (1887)</a:t>
            </a:r>
            <a:endParaRPr sz="1050">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rPr b="1" lang="es-419" sz="1100">
                <a:highlight>
                  <a:srgbClr val="FFFFFF"/>
                </a:highlight>
                <a:latin typeface="Verdana"/>
                <a:ea typeface="Verdana"/>
                <a:cs typeface="Verdana"/>
                <a:sym typeface="Verdana"/>
              </a:rPr>
              <a:t>7- Emilia Pardo Bazán – España: </a:t>
            </a:r>
            <a:r>
              <a:rPr i="1" lang="es-419" sz="1050">
                <a:highlight>
                  <a:srgbClr val="FFFFFF"/>
                </a:highlight>
                <a:latin typeface="Verdana"/>
                <a:ea typeface="Verdana"/>
                <a:cs typeface="Verdana"/>
                <a:sym typeface="Verdana"/>
              </a:rPr>
              <a:t>La cuestión palpitante</a:t>
            </a:r>
            <a:r>
              <a:rPr lang="es-419" sz="1050">
                <a:highlight>
                  <a:srgbClr val="FFFFFF"/>
                </a:highlight>
                <a:latin typeface="Verdana"/>
                <a:ea typeface="Verdana"/>
                <a:cs typeface="Verdana"/>
                <a:sym typeface="Verdana"/>
              </a:rPr>
              <a:t> en 1884.</a:t>
            </a:r>
            <a:endParaRPr sz="1050">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rPr b="1" lang="es-419" sz="1100">
                <a:highlight>
                  <a:srgbClr val="FFFFFF"/>
                </a:highlight>
                <a:latin typeface="Verdana"/>
                <a:ea typeface="Verdana"/>
                <a:cs typeface="Verdana"/>
                <a:sym typeface="Verdana"/>
              </a:rPr>
              <a:t>8- Vicente Blasco Ibáñez – España: </a:t>
            </a:r>
            <a:r>
              <a:rPr i="1" lang="es-419" sz="1050">
                <a:highlight>
                  <a:srgbClr val="FFFFFF"/>
                </a:highlight>
                <a:latin typeface="Verdana"/>
                <a:ea typeface="Verdana"/>
                <a:cs typeface="Verdana"/>
                <a:sym typeface="Verdana"/>
              </a:rPr>
              <a:t>La barraca</a:t>
            </a:r>
            <a:r>
              <a:rPr lang="es-419" sz="1050">
                <a:highlight>
                  <a:srgbClr val="FFFFFF"/>
                </a:highlight>
                <a:latin typeface="Verdana"/>
                <a:ea typeface="Verdana"/>
                <a:cs typeface="Verdana"/>
                <a:sym typeface="Verdana"/>
              </a:rPr>
              <a:t>, </a:t>
            </a:r>
            <a:r>
              <a:rPr i="1" lang="es-419" sz="1050">
                <a:highlight>
                  <a:srgbClr val="FFFFFF"/>
                </a:highlight>
                <a:latin typeface="Verdana"/>
                <a:ea typeface="Verdana"/>
                <a:cs typeface="Verdana"/>
                <a:sym typeface="Verdana"/>
              </a:rPr>
              <a:t>Los cuatro jinetes del apocalipsis, Mare nostrum, El papa del mar</a:t>
            </a:r>
            <a:r>
              <a:rPr lang="es-419" sz="1050">
                <a:highlight>
                  <a:srgbClr val="FFFFFF"/>
                </a:highlight>
                <a:latin typeface="Verdana"/>
                <a:ea typeface="Verdana"/>
                <a:cs typeface="Verdana"/>
                <a:sym typeface="Verdana"/>
              </a:rPr>
              <a:t>, entre otros.</a:t>
            </a:r>
            <a:endParaRPr b="1" sz="1100">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sz="1050">
              <a:highlight>
                <a:srgbClr val="FFFFFF"/>
              </a:highlight>
              <a:latin typeface="Verdana"/>
              <a:ea typeface="Verdana"/>
              <a:cs typeface="Verdana"/>
              <a:sym typeface="Verdana"/>
            </a:endParaRPr>
          </a:p>
          <a:p>
            <a:pPr indent="0" lvl="0" marL="0" rtl="0" algn="just">
              <a:lnSpc>
                <a:spcPct val="173076"/>
              </a:lnSpc>
              <a:spcBef>
                <a:spcPts val="2000"/>
              </a:spcBef>
              <a:spcAft>
                <a:spcPts val="0"/>
              </a:spcAft>
              <a:buNone/>
            </a:pPr>
            <a:r>
              <a:t/>
            </a:r>
            <a:endParaRPr sz="1050">
              <a:highlight>
                <a:srgbClr val="FFFFFF"/>
              </a:highlight>
              <a:latin typeface="Verdana"/>
              <a:ea typeface="Verdana"/>
              <a:cs typeface="Verdana"/>
              <a:sym typeface="Verdana"/>
            </a:endParaRPr>
          </a:p>
          <a:p>
            <a:pPr indent="0" lvl="0" marL="0" rtl="0" algn="l">
              <a:spcBef>
                <a:spcPts val="1300"/>
              </a:spcBef>
              <a:spcAft>
                <a:spcPts val="0"/>
              </a:spcAft>
              <a:buNone/>
            </a:pPr>
            <a:r>
              <a:t/>
            </a:r>
            <a:endParaRPr>
              <a:latin typeface="Roboto"/>
              <a:ea typeface="Roboto"/>
              <a:cs typeface="Roboto"/>
              <a:sym typeface="Roboto"/>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311700" y="422400"/>
            <a:ext cx="8520600" cy="607800"/>
          </a:xfrm>
          <a:prstGeom prst="rect">
            <a:avLst/>
          </a:prstGeom>
          <a:solidFill>
            <a:srgbClr val="4A86E8"/>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Old Standard TT"/>
                <a:ea typeface="Old Standard TT"/>
                <a:cs typeface="Old Standard TT"/>
                <a:sym typeface="Old Standard TT"/>
              </a:rPr>
              <a:t>Fragmento de una obra Naturalista</a:t>
            </a:r>
            <a:endParaRPr b="1" i="1">
              <a:latin typeface="Old Standard TT"/>
              <a:ea typeface="Old Standard TT"/>
              <a:cs typeface="Old Standard TT"/>
              <a:sym typeface="Old Standard TT"/>
            </a:endParaRPr>
          </a:p>
        </p:txBody>
      </p:sp>
      <p:sp>
        <p:nvSpPr>
          <p:cNvPr id="132" name="Google Shape;132;p2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i="1" lang="es-419" sz="1000">
                <a:solidFill>
                  <a:srgbClr val="000000"/>
                </a:solidFill>
                <a:latin typeface="Georgia"/>
                <a:ea typeface="Georgia"/>
                <a:cs typeface="Georgia"/>
                <a:sym typeface="Georgia"/>
              </a:rPr>
              <a:t>“</a:t>
            </a:r>
            <a:r>
              <a:rPr i="1" lang="es-419">
                <a:solidFill>
                  <a:srgbClr val="000000"/>
                </a:solidFill>
                <a:latin typeface="Georgia"/>
                <a:ea typeface="Georgia"/>
                <a:cs typeface="Georgia"/>
                <a:sym typeface="Georgia"/>
              </a:rPr>
              <a:t>…Vasallos de Ruydiaz [...] ¿Qué habéis hecho? ¿Qué hemos hecho? Destruir una tiranía para levantar otra semejante. El mal se perpetúa... Entre vosotros siguen reinando la maldad, la corrupción, la injusticia. ¡Llorad, vidas sin alma, llorad, llorad!...”.</a:t>
            </a:r>
            <a:endParaRPr i="1">
              <a:solidFill>
                <a:srgbClr val="000000"/>
              </a:solidFill>
              <a:latin typeface="Georgia"/>
              <a:ea typeface="Georgia"/>
              <a:cs typeface="Georgia"/>
              <a:sym typeface="Georgia"/>
            </a:endParaRPr>
          </a:p>
          <a:p>
            <a:pPr indent="0" lvl="0" marL="0" rtl="0" algn="just">
              <a:spcBef>
                <a:spcPts val="0"/>
              </a:spcBef>
              <a:spcAft>
                <a:spcPts val="0"/>
              </a:spcAft>
              <a:buNone/>
            </a:pPr>
            <a:r>
              <a:t/>
            </a:r>
            <a:endParaRPr>
              <a:solidFill>
                <a:srgbClr val="000000"/>
              </a:solidFill>
              <a:latin typeface="Georgia"/>
              <a:ea typeface="Georgia"/>
              <a:cs typeface="Georgia"/>
              <a:sym typeface="Georgia"/>
            </a:endParaRPr>
          </a:p>
          <a:p>
            <a:pPr indent="0" lvl="0" marL="0" rtl="0" algn="just">
              <a:spcBef>
                <a:spcPts val="0"/>
              </a:spcBef>
              <a:spcAft>
                <a:spcPts val="0"/>
              </a:spcAft>
              <a:buNone/>
            </a:pPr>
            <a:r>
              <a:t/>
            </a:r>
            <a:endParaRPr>
              <a:solidFill>
                <a:srgbClr val="000000"/>
              </a:solidFill>
              <a:latin typeface="Georgia"/>
              <a:ea typeface="Georgia"/>
              <a:cs typeface="Georgia"/>
              <a:sym typeface="Georgia"/>
            </a:endParaRPr>
          </a:p>
          <a:p>
            <a:pPr indent="0" lvl="0" marL="0" rtl="0" algn="r">
              <a:spcBef>
                <a:spcPts val="0"/>
              </a:spcBef>
              <a:spcAft>
                <a:spcPts val="0"/>
              </a:spcAft>
              <a:buNone/>
            </a:pPr>
            <a:r>
              <a:rPr b="1" i="1" lang="es-419">
                <a:solidFill>
                  <a:srgbClr val="000000"/>
                </a:solidFill>
                <a:latin typeface="Georgia"/>
                <a:ea typeface="Georgia"/>
                <a:cs typeface="Georgia"/>
                <a:sym typeface="Georgia"/>
              </a:rPr>
              <a:t>“Alma y vida”- Benito Pérez Galdós.</a:t>
            </a:r>
            <a:endParaRPr b="1" i="1">
              <a:solidFill>
                <a:srgbClr val="000000"/>
              </a:solidFill>
              <a:latin typeface="Georgia"/>
              <a:ea typeface="Georgia"/>
              <a:cs typeface="Georgia"/>
              <a:sym typeface="Georgia"/>
            </a:endParaRPr>
          </a:p>
          <a:p>
            <a:pPr indent="0" lvl="0" marL="0" rtl="0" algn="l">
              <a:spcBef>
                <a:spcPts val="0"/>
              </a:spcBef>
              <a:spcAft>
                <a:spcPts val="160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154850"/>
            <a:ext cx="8520600" cy="607800"/>
          </a:xfrm>
          <a:prstGeom prst="rect">
            <a:avLst/>
          </a:prstGeom>
          <a:solidFill>
            <a:srgbClr val="00FF00"/>
          </a:solidFill>
        </p:spPr>
        <p:txBody>
          <a:bodyPr anchorCtr="0" anchor="t" bIns="91425" lIns="91425" spcFirstLastPara="1" rIns="91425" wrap="square" tIns="91425">
            <a:noAutofit/>
          </a:bodyPr>
          <a:lstStyle/>
          <a:p>
            <a:pPr indent="0" lvl="0" marL="0" rtl="0" algn="ctr">
              <a:spcBef>
                <a:spcPts val="0"/>
              </a:spcBef>
              <a:spcAft>
                <a:spcPts val="0"/>
              </a:spcAft>
              <a:buNone/>
            </a:pPr>
            <a:r>
              <a:rPr b="1" i="1" lang="es-419">
                <a:latin typeface="Pacifico"/>
                <a:ea typeface="Pacifico"/>
                <a:cs typeface="Pacifico"/>
                <a:sym typeface="Pacifico"/>
              </a:rPr>
              <a:t>Novelas del Naturalismo</a:t>
            </a:r>
            <a:endParaRPr b="1" i="1">
              <a:latin typeface="Pacifico"/>
              <a:ea typeface="Pacifico"/>
              <a:cs typeface="Pacifico"/>
              <a:sym typeface="Pacifico"/>
            </a:endParaRPr>
          </a:p>
        </p:txBody>
      </p:sp>
      <p:sp>
        <p:nvSpPr>
          <p:cNvPr id="138" name="Google Shape;138;p21"/>
          <p:cNvSpPr txBox="1"/>
          <p:nvPr>
            <p:ph idx="1" type="body"/>
          </p:nvPr>
        </p:nvSpPr>
        <p:spPr>
          <a:xfrm>
            <a:off x="311725" y="888825"/>
            <a:ext cx="8520600" cy="4120500"/>
          </a:xfrm>
          <a:prstGeom prst="rect">
            <a:avLst/>
          </a:prstGeom>
        </p:spPr>
        <p:txBody>
          <a:bodyPr anchorCtr="0" anchor="t" bIns="91425" lIns="91425" spcFirstLastPara="1" rIns="91425" wrap="square" tIns="91425">
            <a:noAutofit/>
          </a:bodyPr>
          <a:lstStyle/>
          <a:p>
            <a:pPr indent="0" lvl="0" marL="0" rtl="0" algn="just">
              <a:lnSpc>
                <a:spcPct val="173076"/>
              </a:lnSpc>
              <a:spcBef>
                <a:spcPts val="2000"/>
              </a:spcBef>
              <a:spcAft>
                <a:spcPts val="1300"/>
              </a:spcAft>
              <a:buNone/>
            </a:pPr>
            <a:r>
              <a:rPr b="1" i="1" lang="es-419" sz="1050">
                <a:solidFill>
                  <a:srgbClr val="000000"/>
                </a:solidFill>
                <a:highlight>
                  <a:schemeClr val="lt1"/>
                </a:highlight>
                <a:latin typeface="Verdana"/>
                <a:ea typeface="Verdana"/>
                <a:cs typeface="Verdana"/>
                <a:sym typeface="Verdana"/>
              </a:rPr>
              <a:t>  </a:t>
            </a:r>
            <a:r>
              <a:rPr b="1" i="1" lang="es-419" sz="1050" u="sng">
                <a:solidFill>
                  <a:srgbClr val="000000"/>
                </a:solidFill>
                <a:highlight>
                  <a:schemeClr val="lt1"/>
                </a:highlight>
                <a:latin typeface="Verdana"/>
                <a:ea typeface="Verdana"/>
                <a:cs typeface="Verdana"/>
                <a:sym typeface="Verdana"/>
              </a:rPr>
              <a:t>Las Tres Hermanas</a:t>
            </a:r>
            <a:r>
              <a:rPr b="1" i="1" lang="es-419" sz="1050">
                <a:solidFill>
                  <a:srgbClr val="000000"/>
                </a:solidFill>
                <a:highlight>
                  <a:schemeClr val="lt1"/>
                </a:highlight>
                <a:latin typeface="Verdana"/>
                <a:ea typeface="Verdana"/>
                <a:cs typeface="Verdana"/>
                <a:sym typeface="Verdana"/>
              </a:rPr>
              <a:t>                </a:t>
            </a:r>
            <a:r>
              <a:rPr b="1" i="1" lang="es-419" sz="1050" u="sng">
                <a:solidFill>
                  <a:srgbClr val="000000"/>
                </a:solidFill>
                <a:highlight>
                  <a:schemeClr val="lt1"/>
                </a:highlight>
                <a:latin typeface="Verdana"/>
                <a:ea typeface="Verdana"/>
                <a:cs typeface="Verdana"/>
                <a:sym typeface="Verdana"/>
              </a:rPr>
              <a:t> El inspector General</a:t>
            </a:r>
            <a:r>
              <a:rPr b="1" i="1" lang="es-419" sz="1050">
                <a:solidFill>
                  <a:srgbClr val="000000"/>
                </a:solidFill>
                <a:highlight>
                  <a:schemeClr val="lt1"/>
                </a:highlight>
                <a:latin typeface="Verdana"/>
                <a:ea typeface="Verdana"/>
                <a:cs typeface="Verdana"/>
                <a:sym typeface="Verdana"/>
              </a:rPr>
              <a:t>          </a:t>
            </a:r>
            <a:r>
              <a:rPr b="1" i="1" lang="es-419" sz="1050" u="sng">
                <a:solidFill>
                  <a:srgbClr val="000000"/>
                </a:solidFill>
                <a:highlight>
                  <a:schemeClr val="lt1"/>
                </a:highlight>
                <a:latin typeface="Verdana"/>
                <a:ea typeface="Verdana"/>
                <a:cs typeface="Verdana"/>
                <a:sym typeface="Verdana"/>
              </a:rPr>
              <a:t>Lejos del mundanal ruido</a:t>
            </a:r>
            <a:r>
              <a:rPr b="1" i="1" lang="es-419" sz="1050">
                <a:solidFill>
                  <a:srgbClr val="000000"/>
                </a:solidFill>
                <a:highlight>
                  <a:schemeClr val="lt1"/>
                </a:highlight>
                <a:latin typeface="Verdana"/>
                <a:ea typeface="Verdana"/>
                <a:cs typeface="Verdana"/>
                <a:sym typeface="Verdana"/>
              </a:rPr>
              <a:t>              </a:t>
            </a:r>
            <a:r>
              <a:rPr b="1" i="1" lang="es-419" sz="1050" u="sng">
                <a:solidFill>
                  <a:srgbClr val="000000"/>
                </a:solidFill>
                <a:highlight>
                  <a:schemeClr val="lt1"/>
                </a:highlight>
                <a:latin typeface="Verdana"/>
                <a:ea typeface="Verdana"/>
                <a:cs typeface="Verdana"/>
                <a:sym typeface="Verdana"/>
              </a:rPr>
              <a:t>El financiero</a:t>
            </a:r>
            <a:endParaRPr b="1" u="sng"/>
          </a:p>
        </p:txBody>
      </p:sp>
      <p:pic>
        <p:nvPicPr>
          <p:cNvPr id="139" name="Google Shape;139;p21"/>
          <p:cNvPicPr preferRelativeResize="0"/>
          <p:nvPr/>
        </p:nvPicPr>
        <p:blipFill>
          <a:blip r:embed="rId3">
            <a:alphaModFix/>
          </a:blip>
          <a:stretch>
            <a:fillRect/>
          </a:stretch>
        </p:blipFill>
        <p:spPr>
          <a:xfrm>
            <a:off x="392275" y="1527025"/>
            <a:ext cx="1714500" cy="1600650"/>
          </a:xfrm>
          <a:prstGeom prst="rect">
            <a:avLst/>
          </a:prstGeom>
          <a:noFill/>
          <a:ln>
            <a:noFill/>
          </a:ln>
        </p:spPr>
      </p:pic>
      <p:pic>
        <p:nvPicPr>
          <p:cNvPr id="140" name="Google Shape;140;p21"/>
          <p:cNvPicPr preferRelativeResize="0"/>
          <p:nvPr/>
        </p:nvPicPr>
        <p:blipFill>
          <a:blip r:embed="rId4">
            <a:alphaModFix/>
          </a:blip>
          <a:stretch>
            <a:fillRect/>
          </a:stretch>
        </p:blipFill>
        <p:spPr>
          <a:xfrm>
            <a:off x="2645575" y="1515325"/>
            <a:ext cx="1562450" cy="1600650"/>
          </a:xfrm>
          <a:prstGeom prst="rect">
            <a:avLst/>
          </a:prstGeom>
          <a:noFill/>
          <a:ln>
            <a:noFill/>
          </a:ln>
        </p:spPr>
      </p:pic>
      <p:pic>
        <p:nvPicPr>
          <p:cNvPr id="141" name="Google Shape;141;p21"/>
          <p:cNvPicPr preferRelativeResize="0"/>
          <p:nvPr/>
        </p:nvPicPr>
        <p:blipFill>
          <a:blip r:embed="rId5">
            <a:alphaModFix/>
          </a:blip>
          <a:stretch>
            <a:fillRect/>
          </a:stretch>
        </p:blipFill>
        <p:spPr>
          <a:xfrm>
            <a:off x="4621350" y="1527025"/>
            <a:ext cx="1933800" cy="1557676"/>
          </a:xfrm>
          <a:prstGeom prst="rect">
            <a:avLst/>
          </a:prstGeom>
          <a:noFill/>
          <a:ln>
            <a:noFill/>
          </a:ln>
        </p:spPr>
      </p:pic>
      <p:pic>
        <p:nvPicPr>
          <p:cNvPr id="142" name="Google Shape;142;p21"/>
          <p:cNvPicPr preferRelativeResize="0"/>
          <p:nvPr/>
        </p:nvPicPr>
        <p:blipFill>
          <a:blip r:embed="rId6">
            <a:alphaModFix/>
          </a:blip>
          <a:stretch>
            <a:fillRect/>
          </a:stretch>
        </p:blipFill>
        <p:spPr>
          <a:xfrm>
            <a:off x="6755050" y="1527025"/>
            <a:ext cx="1933850" cy="1557676"/>
          </a:xfrm>
          <a:prstGeom prst="rect">
            <a:avLst/>
          </a:prstGeom>
          <a:noFill/>
          <a:ln>
            <a:noFill/>
          </a:ln>
        </p:spPr>
      </p:pic>
      <p:pic>
        <p:nvPicPr>
          <p:cNvPr id="143" name="Google Shape;143;p21"/>
          <p:cNvPicPr preferRelativeResize="0"/>
          <p:nvPr/>
        </p:nvPicPr>
        <p:blipFill>
          <a:blip r:embed="rId7">
            <a:alphaModFix/>
          </a:blip>
          <a:stretch>
            <a:fillRect/>
          </a:stretch>
        </p:blipFill>
        <p:spPr>
          <a:xfrm>
            <a:off x="392275" y="3494175"/>
            <a:ext cx="1714500" cy="1356375"/>
          </a:xfrm>
          <a:prstGeom prst="rect">
            <a:avLst/>
          </a:prstGeom>
          <a:noFill/>
          <a:ln>
            <a:noFill/>
          </a:ln>
        </p:spPr>
      </p:pic>
      <p:sp>
        <p:nvSpPr>
          <p:cNvPr id="144" name="Google Shape;144;p21"/>
          <p:cNvSpPr txBox="1"/>
          <p:nvPr/>
        </p:nvSpPr>
        <p:spPr>
          <a:xfrm>
            <a:off x="392250" y="3127675"/>
            <a:ext cx="1833900" cy="3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u="sng">
                <a:latin typeface="Verdana"/>
                <a:ea typeface="Verdana"/>
                <a:cs typeface="Verdana"/>
                <a:sym typeface="Verdana"/>
              </a:rPr>
              <a:t>La cuestión palpitante</a:t>
            </a:r>
            <a:endParaRPr b="1" sz="1000" u="sng">
              <a:latin typeface="Verdana"/>
              <a:ea typeface="Verdana"/>
              <a:cs typeface="Verdana"/>
              <a:sym typeface="Verdana"/>
            </a:endParaRPr>
          </a:p>
        </p:txBody>
      </p:sp>
      <p:pic>
        <p:nvPicPr>
          <p:cNvPr id="145" name="Google Shape;145;p21"/>
          <p:cNvPicPr preferRelativeResize="0"/>
          <p:nvPr/>
        </p:nvPicPr>
        <p:blipFill>
          <a:blip r:embed="rId8">
            <a:alphaModFix/>
          </a:blip>
          <a:stretch>
            <a:fillRect/>
          </a:stretch>
        </p:blipFill>
        <p:spPr>
          <a:xfrm>
            <a:off x="2645575" y="3437875"/>
            <a:ext cx="1562450" cy="1412675"/>
          </a:xfrm>
          <a:prstGeom prst="rect">
            <a:avLst/>
          </a:prstGeom>
          <a:noFill/>
          <a:ln>
            <a:noFill/>
          </a:ln>
        </p:spPr>
      </p:pic>
      <p:sp>
        <p:nvSpPr>
          <p:cNvPr id="146" name="Google Shape;146;p21"/>
          <p:cNvSpPr txBox="1"/>
          <p:nvPr/>
        </p:nvSpPr>
        <p:spPr>
          <a:xfrm>
            <a:off x="2700550" y="3127675"/>
            <a:ext cx="1403400" cy="2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000" u="sng">
                <a:latin typeface="Verdana"/>
                <a:ea typeface="Verdana"/>
                <a:cs typeface="Verdana"/>
                <a:sym typeface="Verdana"/>
              </a:rPr>
              <a:t>La barraca</a:t>
            </a:r>
            <a:endParaRPr b="1" sz="1000" u="sng">
              <a:latin typeface="Verdana"/>
              <a:ea typeface="Verdana"/>
              <a:cs typeface="Verdana"/>
              <a:sym typeface="Verdana"/>
            </a:endParaRPr>
          </a:p>
        </p:txBody>
      </p:sp>
      <p:pic>
        <p:nvPicPr>
          <p:cNvPr id="147" name="Google Shape;147;p21"/>
          <p:cNvPicPr preferRelativeResize="0"/>
          <p:nvPr/>
        </p:nvPicPr>
        <p:blipFill>
          <a:blip r:embed="rId9">
            <a:alphaModFix/>
          </a:blip>
          <a:stretch>
            <a:fillRect/>
          </a:stretch>
        </p:blipFill>
        <p:spPr>
          <a:xfrm>
            <a:off x="4628300" y="3437875"/>
            <a:ext cx="1933800" cy="1412675"/>
          </a:xfrm>
          <a:prstGeom prst="rect">
            <a:avLst/>
          </a:prstGeom>
          <a:noFill/>
          <a:ln>
            <a:noFill/>
          </a:ln>
        </p:spPr>
      </p:pic>
      <p:sp>
        <p:nvSpPr>
          <p:cNvPr id="148" name="Google Shape;148;p21"/>
          <p:cNvSpPr txBox="1"/>
          <p:nvPr/>
        </p:nvSpPr>
        <p:spPr>
          <a:xfrm>
            <a:off x="4578350" y="2817475"/>
            <a:ext cx="1933800" cy="310200"/>
          </a:xfrm>
          <a:prstGeom prst="rect">
            <a:avLst/>
          </a:prstGeom>
          <a:noFill/>
          <a:ln>
            <a:noFill/>
          </a:ln>
        </p:spPr>
        <p:txBody>
          <a:bodyPr anchorCtr="0" anchor="t" bIns="91425" lIns="91425" spcFirstLastPara="1" rIns="91425" wrap="square" tIns="91425">
            <a:noAutofit/>
          </a:bodyPr>
          <a:lstStyle/>
          <a:p>
            <a:pPr indent="0" lvl="0" marL="0" rtl="0" algn="ctr">
              <a:lnSpc>
                <a:spcPct val="173076"/>
              </a:lnSpc>
              <a:spcBef>
                <a:spcPts val="2000"/>
              </a:spcBef>
              <a:spcAft>
                <a:spcPts val="1300"/>
              </a:spcAft>
              <a:buNone/>
            </a:pPr>
            <a:r>
              <a:rPr b="1" i="1" lang="es-419" sz="1000" u="sng">
                <a:highlight>
                  <a:schemeClr val="lt1"/>
                </a:highlight>
                <a:latin typeface="Verdana"/>
                <a:ea typeface="Verdana"/>
                <a:cs typeface="Verdana"/>
                <a:sym typeface="Verdana"/>
              </a:rPr>
              <a:t>Los Rougon Macquart</a:t>
            </a:r>
            <a:endParaRPr b="1" sz="1000" u="sng">
              <a:latin typeface="Roboto"/>
              <a:ea typeface="Roboto"/>
              <a:cs typeface="Roboto"/>
              <a:sym typeface="Roboto"/>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